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91" autoAdjust="0"/>
  </p:normalViewPr>
  <p:slideViewPr>
    <p:cSldViewPr>
      <p:cViewPr varScale="1">
        <p:scale>
          <a:sx n="100" d="100"/>
          <a:sy n="100" d="100"/>
        </p:scale>
        <p:origin x="-7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DF417-E324-4DBD-A082-9808313B22EE}" type="datetimeFigureOut">
              <a:rPr lang="fr-FR" smtClean="0"/>
              <a:t>16/04/15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9ABF4-33FA-4A0D-8A87-A095FD4297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14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6CCB65C-C423-47DF-A85B-F231B015C3B3}" type="datetimeFigureOut">
              <a:rPr lang="fr-FR" smtClean="0"/>
              <a:t>16/04/15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7065650-190D-4820-8626-7A47659A6D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B65C-C423-47DF-A85B-F231B015C3B3}" type="datetimeFigureOut">
              <a:rPr lang="fr-FR" smtClean="0"/>
              <a:t>16/04/15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5650-190D-4820-8626-7A47659A6D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B65C-C423-47DF-A85B-F231B015C3B3}" type="datetimeFigureOut">
              <a:rPr lang="fr-FR" smtClean="0"/>
              <a:t>16/04/15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5650-190D-4820-8626-7A47659A6D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B65C-C423-47DF-A85B-F231B015C3B3}" type="datetimeFigureOut">
              <a:rPr lang="fr-FR" smtClean="0"/>
              <a:t>16/04/15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5650-190D-4820-8626-7A47659A6D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B65C-C423-47DF-A85B-F231B015C3B3}" type="datetimeFigureOut">
              <a:rPr lang="fr-FR" smtClean="0"/>
              <a:t>16/04/15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5650-190D-4820-8626-7A47659A6D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B65C-C423-47DF-A85B-F231B015C3B3}" type="datetimeFigureOut">
              <a:rPr lang="fr-FR" smtClean="0"/>
              <a:t>16/04/15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5650-190D-4820-8626-7A47659A6D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CCB65C-C423-47DF-A85B-F231B015C3B3}" type="datetimeFigureOut">
              <a:rPr lang="fr-FR" smtClean="0"/>
              <a:t>16/04/15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065650-190D-4820-8626-7A47659A6D5B}" type="slidenum">
              <a:rPr lang="fr-FR" smtClean="0"/>
              <a:t>‹#›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6CCB65C-C423-47DF-A85B-F231B015C3B3}" type="datetimeFigureOut">
              <a:rPr lang="fr-FR" smtClean="0"/>
              <a:t>16/04/15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7065650-190D-4820-8626-7A47659A6D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B65C-C423-47DF-A85B-F231B015C3B3}" type="datetimeFigureOut">
              <a:rPr lang="fr-FR" smtClean="0"/>
              <a:t>16/04/15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5650-190D-4820-8626-7A47659A6D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B65C-C423-47DF-A85B-F231B015C3B3}" type="datetimeFigureOut">
              <a:rPr lang="fr-FR" smtClean="0"/>
              <a:t>16/04/15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5650-190D-4820-8626-7A47659A6D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B65C-C423-47DF-A85B-F231B015C3B3}" type="datetimeFigureOut">
              <a:rPr lang="fr-FR" smtClean="0"/>
              <a:t>16/04/15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5650-190D-4820-8626-7A47659A6D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6CCB65C-C423-47DF-A85B-F231B015C3B3}" type="datetimeFigureOut">
              <a:rPr lang="fr-FR" smtClean="0"/>
              <a:t>16/04/15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7065650-190D-4820-8626-7A47659A6D5B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628800"/>
            <a:ext cx="8964488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LICENCE </a:t>
            </a:r>
            <a:r>
              <a:rPr lang="fr-FR" dirty="0" smtClean="0"/>
              <a:t>PROFESSIONNELLE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800" dirty="0" smtClean="0"/>
              <a:t>MENTION</a:t>
            </a:r>
            <a:br>
              <a:rPr lang="fr-FR" sz="3800" dirty="0" smtClean="0"/>
            </a:br>
            <a:r>
              <a:rPr lang="fr-FR" sz="4200" dirty="0" smtClean="0"/>
              <a:t>MÉTIERS DE LA SANTÉ : TECHNOLOGIES</a:t>
            </a:r>
            <a:endParaRPr lang="fr-FR" sz="42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67544" y="4437112"/>
            <a:ext cx="8458200" cy="1872208"/>
          </a:xfrm>
          <a:prstGeom prst="rect">
            <a:avLst/>
          </a:prstGeom>
        </p:spPr>
        <p:txBody>
          <a:bodyPr vert="horz" anchor="b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700" dirty="0" smtClean="0">
                <a:solidFill>
                  <a:schemeClr val="bg2">
                    <a:lumMod val="25000"/>
                  </a:schemeClr>
                </a:solidFill>
              </a:rPr>
              <a:t>PARCOURS</a:t>
            </a:r>
          </a:p>
          <a:p>
            <a:pPr algn="ctr"/>
            <a:endParaRPr lang="fr-FR" sz="37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ANAGEMENT </a:t>
            </a:r>
            <a:r>
              <a:rPr lang="fr-FR" dirty="0" smtClean="0">
                <a:solidFill>
                  <a:srgbClr val="406F8D"/>
                </a:solidFill>
              </a:rPr>
              <a:t>O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PERATIONNEL DE </a:t>
            </a:r>
            <a:r>
              <a:rPr lang="fr-FR" dirty="0" smtClean="0">
                <a:solidFill>
                  <a:srgbClr val="406F8D"/>
                </a:solidFill>
              </a:rPr>
              <a:t>L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’INFORMATION </a:t>
            </a:r>
            <a:r>
              <a:rPr lang="fr-FR" dirty="0" smtClean="0">
                <a:solidFill>
                  <a:srgbClr val="406F8D"/>
                </a:solidFill>
              </a:rPr>
              <a:t>M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EDICALE</a:t>
            </a:r>
            <a:br>
              <a:rPr lang="fr-FR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DANS LES ENTREPRISES DE SANTE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69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087291"/>
              </p:ext>
            </p:extLst>
          </p:nvPr>
        </p:nvGraphicFramePr>
        <p:xfrm>
          <a:off x="2" y="158424"/>
          <a:ext cx="9143998" cy="6699575"/>
        </p:xfrm>
        <a:graphic>
          <a:graphicData uri="http://schemas.openxmlformats.org/drawingml/2006/table">
            <a:tbl>
              <a:tblPr/>
              <a:tblGrid>
                <a:gridCol w="1108880"/>
                <a:gridCol w="4367284"/>
                <a:gridCol w="1108880"/>
                <a:gridCol w="1108880"/>
                <a:gridCol w="1450074"/>
              </a:tblGrid>
              <a:tr h="27065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SEMESTRE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165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ECTS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MATIÈRES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HEURES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MUTUALISATION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</a:tr>
              <a:tr h="270659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UE 1 Exploitation et analyse de l'information médicale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2934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Approche statistique de l'information médicale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DUEC IM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Traitement des données (Fouille de données)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3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Etude et construction d’indicateurs statistiques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Représentation des données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59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UE 2 Contexte économique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06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Comptabilité analytique et contrôle de gestion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Stratégies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59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UE 3 Contexte réglementaire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065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Droit médical et droit des patients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Vigilances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 des risques et des produits de santé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59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UE 4 Intégration dans le milieu professionnel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2934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Management d'équipes et gestion de projets (PPE/PEC)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LPRO SE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Droit social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LPRO SE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Communication professionnelle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LPRO SE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Anglais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LPRO SE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34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UE 5 Projet tutoré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UE 6 Stage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13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DU BESOIN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Evolution du contexte : PMSI / T2A ; Importance du traitement de l’information médicale</a:t>
            </a:r>
          </a:p>
          <a:p>
            <a:endParaRPr lang="fr-FR" dirty="0"/>
          </a:p>
          <a:p>
            <a:r>
              <a:rPr lang="fr-FR" dirty="0" smtClean="0"/>
              <a:t>Affirmation d’un métier : le TIM</a:t>
            </a:r>
          </a:p>
          <a:p>
            <a:pPr marL="354013" indent="-244475">
              <a:buNone/>
            </a:pPr>
            <a:r>
              <a:rPr lang="fr-FR" dirty="0"/>
              <a:t>	</a:t>
            </a:r>
            <a:r>
              <a:rPr lang="fr-FR" dirty="0" smtClean="0"/>
              <a:t>Technicien d’Information Médicale</a:t>
            </a:r>
            <a:endParaRPr lang="fr-FR" dirty="0"/>
          </a:p>
          <a:p>
            <a:endParaRPr lang="fr-FR" dirty="0"/>
          </a:p>
          <a:p>
            <a:r>
              <a:rPr lang="fr-FR" dirty="0" smtClean="0"/>
              <a:t>Evolution du métier de TIM en TSIM</a:t>
            </a:r>
          </a:p>
          <a:p>
            <a:pPr marL="349250" indent="0">
              <a:buNone/>
            </a:pPr>
            <a:r>
              <a:rPr lang="fr-FR" dirty="0" smtClean="0"/>
              <a:t>Technicien Supérieur (ou TIM de niveau 2)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7681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TSIM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Personne « ressource » / « référent » ; véritable assistant du chef de département</a:t>
            </a:r>
          </a:p>
          <a:p>
            <a:endParaRPr lang="fr-FR" dirty="0" smtClean="0"/>
          </a:p>
          <a:p>
            <a:r>
              <a:rPr lang="fr-FR" dirty="0" smtClean="0"/>
              <a:t>Compétences de base : TIM</a:t>
            </a:r>
            <a:endParaRPr lang="fr-FR" dirty="0"/>
          </a:p>
          <a:p>
            <a:r>
              <a:rPr lang="fr-FR" dirty="0" smtClean="0"/>
              <a:t>Compétences supplémentaires :</a:t>
            </a:r>
          </a:p>
          <a:p>
            <a:pPr lvl="1" algn="just"/>
            <a:r>
              <a:rPr lang="fr-FR" dirty="0" smtClean="0"/>
              <a:t>Qualités d’analyste : Approfondissement des techniques de traitement de l’information (informatique et statistique)</a:t>
            </a:r>
          </a:p>
          <a:p>
            <a:pPr lvl="1" algn="just"/>
            <a:r>
              <a:rPr lang="fr-FR" dirty="0" smtClean="0"/>
              <a:t>Qualités de communiquant : Technique des communication ; connaissance des contraintes et adoption d’un langage d’autres services (financier/ juridique / services médicaux)</a:t>
            </a:r>
          </a:p>
          <a:p>
            <a:pPr lvl="1" algn="just"/>
            <a:r>
              <a:rPr lang="fr-FR" dirty="0" smtClean="0"/>
              <a:t>Qualités managériales </a:t>
            </a:r>
          </a:p>
        </p:txBody>
      </p:sp>
    </p:spTree>
    <p:extLst>
      <p:ext uri="{BB962C8B-B14F-4D97-AF65-F5344CB8AC3E}">
        <p14:creationId xmlns:p14="http://schemas.microsoft.com/office/powerpoint/2010/main" val="3975250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COMPÉTENCES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433351"/>
              </p:ext>
            </p:extLst>
          </p:nvPr>
        </p:nvGraphicFramePr>
        <p:xfrm>
          <a:off x="611560" y="2348880"/>
          <a:ext cx="7992888" cy="3930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101"/>
                <a:gridCol w="7489787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1</a:t>
                      </a:r>
                      <a:endParaRPr lang="fr-F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b="0" dirty="0" smtClean="0"/>
                        <a:t>L’INFORMATION MÉDICALE</a:t>
                      </a:r>
                      <a:endParaRPr lang="fr-FR" b="0" dirty="0"/>
                    </a:p>
                  </a:txBody>
                  <a:tcPr anchor="ctr"/>
                </a:tc>
              </a:tr>
              <a:tr h="8782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 TECHNOLOGIES D’INFORMATION MÉDICALE</a:t>
                      </a:r>
                      <a:endParaRPr lang="fr-FR" dirty="0"/>
                    </a:p>
                  </a:txBody>
                  <a:tcPr anchor="ctr"/>
                </a:tc>
              </a:tr>
              <a:tr h="109423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L’ENVIRONNEMENT DE L’INFORMATION</a:t>
                      </a:r>
                      <a:r>
                        <a:rPr lang="fr-FR" baseline="0" dirty="0" smtClean="0"/>
                        <a:t> MÉDICALE</a:t>
                      </a:r>
                      <a:endParaRPr lang="fr-FR" dirty="0"/>
                    </a:p>
                  </a:txBody>
                  <a:tcPr anchor="ctr"/>
                </a:tc>
              </a:tr>
              <a:tr h="109423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COMPÉTENCES MANAGÉRIALES ET COMMUNICATIONNELLES 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51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fr-FR" b="1" dirty="0" smtClean="0"/>
              <a:t>1 - </a:t>
            </a:r>
            <a:r>
              <a:rPr lang="fr-FR" b="1" dirty="0"/>
              <a:t>L’information </a:t>
            </a:r>
            <a:r>
              <a:rPr lang="fr-FR" b="1" dirty="0" err="1"/>
              <a:t>médicale</a:t>
            </a:r>
            <a:r>
              <a:rPr lang="fr-FR" b="1" dirty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dirty="0" err="1" smtClean="0"/>
              <a:t>Maîtriser</a:t>
            </a:r>
            <a:r>
              <a:rPr lang="fr-FR" dirty="0" smtClean="0"/>
              <a:t> les </a:t>
            </a:r>
            <a:r>
              <a:rPr lang="fr-FR" dirty="0" err="1"/>
              <a:t>systèmes</a:t>
            </a:r>
            <a:r>
              <a:rPr lang="fr-FR" dirty="0"/>
              <a:t> d’information : participer à un projet de </a:t>
            </a:r>
            <a:r>
              <a:rPr lang="fr-FR" dirty="0" err="1"/>
              <a:t>développement</a:t>
            </a:r>
            <a:r>
              <a:rPr lang="fr-FR" dirty="0"/>
              <a:t> SIH ; </a:t>
            </a:r>
            <a:r>
              <a:rPr lang="fr-FR" dirty="0" err="1"/>
              <a:t>paramétrer</a:t>
            </a:r>
            <a:r>
              <a:rPr lang="fr-FR" dirty="0"/>
              <a:t> l’</a:t>
            </a:r>
            <a:r>
              <a:rPr lang="fr-FR" dirty="0" err="1"/>
              <a:t>accès</a:t>
            </a:r>
            <a:r>
              <a:rPr lang="fr-FR" dirty="0"/>
              <a:t> à </a:t>
            </a:r>
            <a:r>
              <a:rPr lang="fr-FR" dirty="0" smtClean="0"/>
              <a:t>l’information.</a:t>
            </a:r>
          </a:p>
          <a:p>
            <a:pPr algn="just"/>
            <a:r>
              <a:rPr lang="fr-FR" dirty="0" err="1" smtClean="0"/>
              <a:t>Maîtriser</a:t>
            </a:r>
            <a:r>
              <a:rPr lang="fr-FR" dirty="0" smtClean="0"/>
              <a:t> le </a:t>
            </a:r>
            <a:r>
              <a:rPr lang="fr-FR" dirty="0"/>
              <a:t>traitement de l’information </a:t>
            </a:r>
            <a:r>
              <a:rPr lang="fr-FR" dirty="0" err="1"/>
              <a:t>médicale</a:t>
            </a:r>
            <a:r>
              <a:rPr lang="fr-FR" dirty="0"/>
              <a:t> : saisir les codes et les groupages sur la base du dossier </a:t>
            </a:r>
            <a:r>
              <a:rPr lang="fr-FR" dirty="0" err="1" smtClean="0"/>
              <a:t>médical</a:t>
            </a:r>
            <a:r>
              <a:rPr lang="fr-FR" dirty="0"/>
              <a:t>.</a:t>
            </a:r>
            <a:r>
              <a:rPr lang="fr-FR" dirty="0" smtClean="0"/>
              <a:t> </a:t>
            </a:r>
          </a:p>
          <a:p>
            <a:pPr algn="just"/>
            <a:r>
              <a:rPr lang="fr-FR" dirty="0" err="1"/>
              <a:t>C</a:t>
            </a:r>
            <a:r>
              <a:rPr lang="fr-FR" dirty="0" err="1" smtClean="0"/>
              <a:t>ontrôler</a:t>
            </a:r>
            <a:r>
              <a:rPr lang="fr-FR" dirty="0" smtClean="0"/>
              <a:t> </a:t>
            </a:r>
            <a:r>
              <a:rPr lang="fr-FR" dirty="0"/>
              <a:t>les informations </a:t>
            </a:r>
            <a:r>
              <a:rPr lang="fr-FR" dirty="0" err="1"/>
              <a:t>médicales</a:t>
            </a:r>
            <a:r>
              <a:rPr lang="fr-FR" dirty="0"/>
              <a:t> et </a:t>
            </a:r>
            <a:r>
              <a:rPr lang="fr-FR" dirty="0" err="1"/>
              <a:t>médico-économiques</a:t>
            </a:r>
            <a:r>
              <a:rPr lang="fr-FR" dirty="0"/>
              <a:t> ; </a:t>
            </a:r>
            <a:endParaRPr lang="fr-FR" dirty="0" smtClean="0"/>
          </a:p>
          <a:p>
            <a:pPr algn="just"/>
            <a:r>
              <a:rPr lang="fr-FR" dirty="0"/>
              <a:t>P</a:t>
            </a:r>
            <a:r>
              <a:rPr lang="fr-FR" dirty="0" smtClean="0"/>
              <a:t>articiper </a:t>
            </a:r>
            <a:r>
              <a:rPr lang="fr-FR" dirty="0"/>
              <a:t>à la veille </a:t>
            </a:r>
            <a:r>
              <a:rPr lang="fr-FR" dirty="0" smtClean="0"/>
              <a:t>technologique.</a:t>
            </a:r>
          </a:p>
          <a:p>
            <a:pPr algn="just"/>
            <a:r>
              <a:rPr lang="fr-FR" dirty="0"/>
              <a:t>F</a:t>
            </a:r>
            <a:r>
              <a:rPr lang="fr-FR" dirty="0" smtClean="0"/>
              <a:t>ormer </a:t>
            </a:r>
            <a:r>
              <a:rPr lang="fr-FR" dirty="0"/>
              <a:t>et informer les producteurs d’information </a:t>
            </a:r>
            <a:r>
              <a:rPr lang="fr-FR" dirty="0" err="1" smtClean="0"/>
              <a:t>médicale</a:t>
            </a:r>
            <a:r>
              <a:rPr lang="fr-FR" dirty="0" smtClean="0"/>
              <a:t>.</a:t>
            </a:r>
          </a:p>
          <a:p>
            <a:pPr algn="just"/>
            <a:r>
              <a:rPr lang="fr-FR" dirty="0"/>
              <a:t>C</a:t>
            </a:r>
            <a:r>
              <a:rPr lang="fr-FR" dirty="0" smtClean="0"/>
              <a:t>ollecter </a:t>
            </a:r>
            <a:r>
              <a:rPr lang="fr-FR" dirty="0"/>
              <a:t>et traiter les </a:t>
            </a:r>
            <a:r>
              <a:rPr lang="fr-FR" dirty="0" err="1"/>
              <a:t>données</a:t>
            </a:r>
            <a:r>
              <a:rPr lang="fr-FR" dirty="0"/>
              <a:t> pour les rapports et bilans </a:t>
            </a:r>
            <a:r>
              <a:rPr lang="fr-FR" dirty="0" err="1"/>
              <a:t>médicaux</a:t>
            </a:r>
            <a:r>
              <a:rPr lang="fr-FR" dirty="0"/>
              <a:t> / pour une analyse et </a:t>
            </a:r>
            <a:r>
              <a:rPr lang="fr-FR" dirty="0" err="1"/>
              <a:t>étude</a:t>
            </a:r>
            <a:r>
              <a:rPr lang="fr-FR" dirty="0"/>
              <a:t> </a:t>
            </a:r>
            <a:r>
              <a:rPr lang="fr-FR" dirty="0" err="1"/>
              <a:t>spécifique</a:t>
            </a:r>
            <a:r>
              <a:rPr lang="fr-FR" dirty="0"/>
              <a:t> / pour alimenter un dispositif de veille sanitaire.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0060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pPr algn="just"/>
            <a:r>
              <a:rPr lang="fr-FR" b="1" dirty="0" smtClean="0"/>
              <a:t>2 - </a:t>
            </a:r>
            <a:r>
              <a:rPr lang="fr-FR" b="1" dirty="0"/>
              <a:t>Les technologies d’information </a:t>
            </a:r>
            <a:r>
              <a:rPr lang="fr-FR" b="1" dirty="0" err="1"/>
              <a:t>médicale</a:t>
            </a:r>
            <a:r>
              <a:rPr lang="fr-FR" b="1" dirty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pPr algn="just"/>
            <a:endParaRPr lang="fr-FR" dirty="0" smtClean="0"/>
          </a:p>
          <a:p>
            <a:pPr algn="just"/>
            <a:r>
              <a:rPr lang="fr-FR" dirty="0" err="1" smtClean="0"/>
              <a:t>Maîtriser</a:t>
            </a:r>
            <a:r>
              <a:rPr lang="fr-FR" dirty="0" smtClean="0"/>
              <a:t> </a:t>
            </a:r>
            <a:r>
              <a:rPr lang="fr-FR" dirty="0"/>
              <a:t>l</a:t>
            </a:r>
            <a:r>
              <a:rPr lang="fr-FR" dirty="0" smtClean="0"/>
              <a:t>es </a:t>
            </a:r>
            <a:r>
              <a:rPr lang="fr-FR" dirty="0"/>
              <a:t>outils statistiques et informatiques </a:t>
            </a:r>
            <a:r>
              <a:rPr lang="fr-FR" dirty="0" err="1"/>
              <a:t>liés</a:t>
            </a:r>
            <a:r>
              <a:rPr lang="fr-FR" dirty="0"/>
              <a:t> à l’information </a:t>
            </a:r>
            <a:r>
              <a:rPr lang="fr-FR" dirty="0" err="1" smtClean="0"/>
              <a:t>médicale</a:t>
            </a:r>
            <a:r>
              <a:rPr lang="fr-FR" dirty="0"/>
              <a:t>.</a:t>
            </a:r>
            <a:endParaRPr lang="fr-FR" dirty="0" smtClean="0"/>
          </a:p>
          <a:p>
            <a:pPr algn="just"/>
            <a:r>
              <a:rPr lang="fr-FR" dirty="0" err="1" smtClean="0"/>
              <a:t>Maîtriser</a:t>
            </a:r>
            <a:r>
              <a:rPr lang="fr-FR" dirty="0" smtClean="0"/>
              <a:t> </a:t>
            </a:r>
            <a:r>
              <a:rPr lang="fr-FR" dirty="0"/>
              <a:t>l</a:t>
            </a:r>
            <a:r>
              <a:rPr lang="fr-FR" dirty="0" smtClean="0"/>
              <a:t>es </a:t>
            </a:r>
            <a:r>
              <a:rPr lang="fr-FR" dirty="0"/>
              <a:t>principes </a:t>
            </a:r>
            <a:r>
              <a:rPr lang="fr-FR" dirty="0" err="1"/>
              <a:t>généraux</a:t>
            </a:r>
            <a:r>
              <a:rPr lang="fr-FR" dirty="0"/>
              <a:t> de l’analyse et du traitement statistique des </a:t>
            </a:r>
            <a:r>
              <a:rPr lang="fr-FR" dirty="0" err="1" smtClean="0"/>
              <a:t>données</a:t>
            </a:r>
            <a:r>
              <a:rPr lang="fr-FR" dirty="0"/>
              <a:t>.</a:t>
            </a:r>
            <a:endParaRPr lang="fr-FR" dirty="0" smtClean="0"/>
          </a:p>
          <a:p>
            <a:pPr algn="just"/>
            <a:r>
              <a:rPr lang="fr-FR" dirty="0" err="1" smtClean="0"/>
              <a:t>Modéliser</a:t>
            </a:r>
            <a:r>
              <a:rPr lang="fr-FR" dirty="0" smtClean="0"/>
              <a:t> </a:t>
            </a:r>
            <a:r>
              <a:rPr lang="fr-FR" dirty="0"/>
              <a:t>et </a:t>
            </a:r>
            <a:r>
              <a:rPr lang="fr-FR" dirty="0" smtClean="0"/>
              <a:t>structurer </a:t>
            </a:r>
            <a:r>
              <a:rPr lang="fr-FR" dirty="0"/>
              <a:t>l’information </a:t>
            </a:r>
            <a:r>
              <a:rPr lang="fr-FR" dirty="0" err="1" smtClean="0"/>
              <a:t>médicale</a:t>
            </a:r>
            <a:r>
              <a:rPr lang="fr-FR" dirty="0"/>
              <a:t>.</a:t>
            </a:r>
            <a:endParaRPr lang="fr-FR" dirty="0" smtClean="0"/>
          </a:p>
          <a:p>
            <a:pPr algn="just"/>
            <a:r>
              <a:rPr lang="fr-FR" dirty="0" smtClean="0"/>
              <a:t>Exploiter, analyser </a:t>
            </a:r>
            <a:r>
              <a:rPr lang="fr-FR" dirty="0"/>
              <a:t>et </a:t>
            </a:r>
            <a:r>
              <a:rPr lang="fr-FR" dirty="0" smtClean="0"/>
              <a:t>communiquer </a:t>
            </a:r>
            <a:r>
              <a:rPr lang="fr-FR" dirty="0"/>
              <a:t>l’information </a:t>
            </a:r>
            <a:r>
              <a:rPr lang="fr-FR" dirty="0" err="1"/>
              <a:t>médicale</a:t>
            </a:r>
            <a:r>
              <a:rPr lang="fr-FR" dirty="0"/>
              <a:t>. </a:t>
            </a:r>
            <a:endParaRPr lang="fr-FR" dirty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625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pPr algn="just"/>
            <a:r>
              <a:rPr lang="fr-FR" b="1" dirty="0"/>
              <a:t>3</a:t>
            </a:r>
            <a:r>
              <a:rPr lang="fr-FR" b="1" dirty="0" smtClean="0"/>
              <a:t> - </a:t>
            </a:r>
            <a:r>
              <a:rPr lang="fr-FR" b="1" dirty="0"/>
              <a:t>L’environnement de l’information </a:t>
            </a:r>
            <a:r>
              <a:rPr lang="fr-FR" b="1" dirty="0" smtClean="0"/>
              <a:t>médicale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92500"/>
          </a:bodyPr>
          <a:lstStyle/>
          <a:p>
            <a:pPr algn="just"/>
            <a:endParaRPr lang="fr-FR" dirty="0" smtClean="0"/>
          </a:p>
          <a:p>
            <a:pPr algn="just"/>
            <a:r>
              <a:rPr lang="fr-FR" dirty="0" err="1" smtClean="0"/>
              <a:t>Connaître</a:t>
            </a:r>
            <a:r>
              <a:rPr lang="fr-FR" dirty="0" smtClean="0"/>
              <a:t> </a:t>
            </a:r>
            <a:r>
              <a:rPr lang="fr-FR" dirty="0"/>
              <a:t>le fonctionnement d’un </a:t>
            </a:r>
            <a:r>
              <a:rPr lang="fr-FR" dirty="0" err="1"/>
              <a:t>établissement</a:t>
            </a:r>
            <a:r>
              <a:rPr lang="fr-FR" dirty="0"/>
              <a:t> de </a:t>
            </a:r>
            <a:r>
              <a:rPr lang="fr-FR" dirty="0" smtClean="0"/>
              <a:t>soins .</a:t>
            </a:r>
          </a:p>
          <a:p>
            <a:pPr algn="just"/>
            <a:r>
              <a:rPr lang="fr-FR" dirty="0" err="1" smtClean="0"/>
              <a:t>Connaître</a:t>
            </a:r>
            <a:r>
              <a:rPr lang="fr-FR" dirty="0" smtClean="0"/>
              <a:t> </a:t>
            </a:r>
            <a:r>
              <a:rPr lang="fr-FR" dirty="0"/>
              <a:t>les </a:t>
            </a:r>
            <a:r>
              <a:rPr lang="fr-FR" dirty="0" err="1"/>
              <a:t>problématiques</a:t>
            </a:r>
            <a:r>
              <a:rPr lang="fr-FR" dirty="0"/>
              <a:t> de gestion des </a:t>
            </a:r>
            <a:r>
              <a:rPr lang="fr-FR" dirty="0" err="1"/>
              <a:t>établissements</a:t>
            </a:r>
            <a:r>
              <a:rPr lang="fr-FR" dirty="0"/>
              <a:t> de </a:t>
            </a:r>
            <a:r>
              <a:rPr lang="fr-FR" dirty="0" smtClean="0"/>
              <a:t>soins.</a:t>
            </a:r>
          </a:p>
          <a:p>
            <a:pPr algn="just"/>
            <a:r>
              <a:rPr lang="fr-FR" dirty="0" err="1" smtClean="0"/>
              <a:t>Connaître</a:t>
            </a:r>
            <a:r>
              <a:rPr lang="fr-FR" dirty="0" smtClean="0"/>
              <a:t> </a:t>
            </a:r>
            <a:r>
              <a:rPr lang="fr-FR" dirty="0"/>
              <a:t>les enjeux juridiques dans le milieu hospitalier et </a:t>
            </a:r>
            <a:r>
              <a:rPr lang="fr-FR" dirty="0" err="1"/>
              <a:t>appréhender</a:t>
            </a:r>
            <a:r>
              <a:rPr lang="fr-FR" dirty="0"/>
              <a:t> la gestion des </a:t>
            </a:r>
            <a:r>
              <a:rPr lang="fr-FR" dirty="0" smtClean="0"/>
              <a:t>risques.</a:t>
            </a:r>
          </a:p>
          <a:p>
            <a:pPr algn="just"/>
            <a:r>
              <a:rPr lang="fr-FR" dirty="0" err="1" smtClean="0"/>
              <a:t>Appréhender</a:t>
            </a:r>
            <a:r>
              <a:rPr lang="fr-FR" dirty="0" smtClean="0"/>
              <a:t> </a:t>
            </a:r>
            <a:r>
              <a:rPr lang="fr-FR" dirty="0"/>
              <a:t>le droit </a:t>
            </a:r>
            <a:r>
              <a:rPr lang="fr-FR" dirty="0" err="1"/>
              <a:t>médical</a:t>
            </a:r>
            <a:r>
              <a:rPr lang="fr-FR" dirty="0"/>
              <a:t> et le droit des </a:t>
            </a:r>
            <a:r>
              <a:rPr lang="fr-FR" dirty="0" smtClean="0"/>
              <a:t>patients.</a:t>
            </a:r>
          </a:p>
          <a:p>
            <a:pPr algn="just"/>
            <a:r>
              <a:rPr lang="fr-FR" dirty="0" smtClean="0"/>
              <a:t>Cerner </a:t>
            </a:r>
            <a:r>
              <a:rPr lang="fr-FR" dirty="0"/>
              <a:t>les </a:t>
            </a:r>
            <a:r>
              <a:rPr lang="fr-FR" dirty="0" err="1"/>
              <a:t>différentes</a:t>
            </a:r>
            <a:r>
              <a:rPr lang="fr-FR" dirty="0"/>
              <a:t> vigilances d’un </a:t>
            </a:r>
            <a:r>
              <a:rPr lang="fr-FR" dirty="0" err="1"/>
              <a:t>établissement</a:t>
            </a:r>
            <a:r>
              <a:rPr lang="fr-FR" dirty="0"/>
              <a:t> de soins; mesurer les risques et les flux des produits de santé.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9249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pPr marL="109728" indent="0" algn="just"/>
            <a:r>
              <a:rPr lang="fr-FR" b="1" dirty="0"/>
              <a:t>4</a:t>
            </a:r>
            <a:r>
              <a:rPr lang="fr-FR" b="1" dirty="0" smtClean="0"/>
              <a:t> - </a:t>
            </a:r>
            <a:r>
              <a:rPr lang="fr-FR" b="1" dirty="0"/>
              <a:t>Compétences managériales et </a:t>
            </a:r>
            <a:r>
              <a:rPr lang="fr-FR" b="1" dirty="0" smtClean="0"/>
              <a:t>communicationnelles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err="1" smtClean="0"/>
              <a:t>Connaître</a:t>
            </a:r>
            <a:r>
              <a:rPr lang="fr-FR" dirty="0" smtClean="0"/>
              <a:t> </a:t>
            </a:r>
            <a:r>
              <a:rPr lang="fr-FR" dirty="0"/>
              <a:t>et mettre en pratique les techniques de management et de gestion des ressources humaines 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Savoir </a:t>
            </a:r>
            <a:r>
              <a:rPr lang="fr-FR" dirty="0"/>
              <a:t>communiquer.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9249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129094"/>
              </p:ext>
            </p:extLst>
          </p:nvPr>
        </p:nvGraphicFramePr>
        <p:xfrm>
          <a:off x="0" y="34657"/>
          <a:ext cx="9144002" cy="6823342"/>
        </p:xfrm>
        <a:graphic>
          <a:graphicData uri="http://schemas.openxmlformats.org/drawingml/2006/table">
            <a:tbl>
              <a:tblPr/>
              <a:tblGrid>
                <a:gridCol w="1108881"/>
                <a:gridCol w="4367284"/>
                <a:gridCol w="1108881"/>
                <a:gridCol w="1108881"/>
                <a:gridCol w="1450075"/>
              </a:tblGrid>
              <a:tr h="46301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SEMESTRE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672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ECTS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MATIÈRES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HEURES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MUTUALISATIONS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463016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UE 1 Information médicale et traitement de l'information médicale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30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médicale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DUEC IM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0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Codage de l'information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DUEC IM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016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UE 2 Organisation des soins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30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Economie et structures hospitalières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DUEC IM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0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Accès aux soins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DUEC IM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016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UE 3 Informatisation de l'information médicale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67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Approche informatique de l'information médicale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DUEC IM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0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Structuration des Dossiers patients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016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UE 4 Modélisation et exploitation de l'information médicale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30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Systèmes d’informations et organisation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7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Modélisation et conception de bases de données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426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161</TotalTime>
  <Words>521</Words>
  <Application>Microsoft Macintosh PowerPoint</Application>
  <PresentationFormat>Présentation à l'écran (4:3)</PresentationFormat>
  <Paragraphs>176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Urbain</vt:lpstr>
      <vt:lpstr>LICENCE PROFESSIONNELLE  MENTION MÉTIERS DE LA SANTÉ : TECHNOLOGIES</vt:lpstr>
      <vt:lpstr>EVALUATION DU BESOIN</vt:lpstr>
      <vt:lpstr>Le TSIM</vt:lpstr>
      <vt:lpstr>LES COMPÉTENCES</vt:lpstr>
      <vt:lpstr>1 - L’information médicale </vt:lpstr>
      <vt:lpstr>2 - Les technologies d’information médicale </vt:lpstr>
      <vt:lpstr>3 - L’environnement de l’information médicale</vt:lpstr>
      <vt:lpstr>4 - Compétences managériales et communicationnelles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LICENCE PRO MANAGEMENT OPERATIONNEL DE L’INFORMATION MEDICALE DANS LES ENTREPRISES DE SANTE</dc:title>
  <dc:creator>Th-M</dc:creator>
  <cp:lastModifiedBy>Thomas</cp:lastModifiedBy>
  <cp:revision>14</cp:revision>
  <dcterms:created xsi:type="dcterms:W3CDTF">2014-03-11T09:00:00Z</dcterms:created>
  <dcterms:modified xsi:type="dcterms:W3CDTF">2015-04-16T13:24:01Z</dcterms:modified>
</cp:coreProperties>
</file>